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80" r:id="rId5"/>
    <p:sldId id="283" r:id="rId6"/>
    <p:sldId id="281" r:id="rId7"/>
    <p:sldId id="284" r:id="rId8"/>
    <p:sldId id="285" r:id="rId9"/>
    <p:sldId id="286" r:id="rId10"/>
    <p:sldId id="287" r:id="rId11"/>
    <p:sldId id="288" r:id="rId12"/>
    <p:sldId id="323" r:id="rId13"/>
    <p:sldId id="289" r:id="rId14"/>
    <p:sldId id="290" r:id="rId15"/>
    <p:sldId id="325" r:id="rId16"/>
    <p:sldId id="291" r:id="rId17"/>
    <p:sldId id="292" r:id="rId18"/>
    <p:sldId id="293" r:id="rId19"/>
    <p:sldId id="262" r:id="rId20"/>
    <p:sldId id="294" r:id="rId21"/>
    <p:sldId id="295" r:id="rId22"/>
    <p:sldId id="296" r:id="rId23"/>
    <p:sldId id="297" r:id="rId24"/>
    <p:sldId id="298" r:id="rId25"/>
    <p:sldId id="302" r:id="rId26"/>
    <p:sldId id="303" r:id="rId27"/>
    <p:sldId id="304" r:id="rId28"/>
    <p:sldId id="299" r:id="rId29"/>
    <p:sldId id="300" r:id="rId30"/>
    <p:sldId id="266" r:id="rId31"/>
    <p:sldId id="305" r:id="rId32"/>
    <p:sldId id="306" r:id="rId33"/>
    <p:sldId id="308" r:id="rId34"/>
    <p:sldId id="309" r:id="rId35"/>
    <p:sldId id="307" r:id="rId36"/>
    <p:sldId id="310" r:id="rId37"/>
    <p:sldId id="311" r:id="rId38"/>
    <p:sldId id="313" r:id="rId39"/>
    <p:sldId id="312" r:id="rId40"/>
    <p:sldId id="270" r:id="rId41"/>
    <p:sldId id="314" r:id="rId42"/>
    <p:sldId id="315" r:id="rId43"/>
    <p:sldId id="324" r:id="rId44"/>
    <p:sldId id="316" r:id="rId45"/>
    <p:sldId id="317" r:id="rId46"/>
    <p:sldId id="318" r:id="rId47"/>
    <p:sldId id="319" r:id="rId48"/>
    <p:sldId id="320" r:id="rId49"/>
    <p:sldId id="273" r:id="rId50"/>
    <p:sldId id="321" r:id="rId51"/>
    <p:sldId id="322" r:id="rId52"/>
    <p:sldId id="276" r:id="rId53"/>
    <p:sldId id="278" r:id="rId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1pPr>
    <a:lvl2pPr marL="0" marR="0" indent="4572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2pPr>
    <a:lvl3pPr marL="0" marR="0" indent="9144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3pPr>
    <a:lvl4pPr marL="0" marR="0" indent="13716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4pPr>
    <a:lvl5pPr marL="0" marR="0" indent="18288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5pPr>
    <a:lvl6pPr marL="0" marR="0" indent="22860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6pPr>
    <a:lvl7pPr marL="0" marR="0" indent="27432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7pPr>
    <a:lvl8pPr marL="0" marR="0" indent="32004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8pPr>
    <a:lvl9pPr marL="0" marR="0" indent="3657600" algn="l" defTabSz="913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4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5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l="61488" t="25058" r="12143" b="25082"/>
          <a:stretch>
            <a:fillRect/>
          </a:stretch>
        </p:blipFill>
        <p:spPr>
          <a:xfrm>
            <a:off x="3882314" y="1181451"/>
            <a:ext cx="4495007" cy="4495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t="22049" r="54675" b="21935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t="15838" r="78197" b="16674"/>
          <a:stretch>
            <a:fillRect/>
          </a:stretch>
        </p:blipFill>
        <p:spPr>
          <a:xfrm>
            <a:off x="8015257" y="-12701"/>
            <a:ext cx="4189444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t="15838" r="78197" b="16674"/>
          <a:stretch>
            <a:fillRect/>
          </a:stretch>
        </p:blipFill>
        <p:spPr>
          <a:xfrm flipH="1">
            <a:off x="-1" y="-12701"/>
            <a:ext cx="4189444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rcRect l="54114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685800" indent="-228600">
              <a:buFontTx/>
              <a:defRPr sz="2400">
                <a:latin typeface="Segoe UI Light"/>
                <a:ea typeface="Segoe UI Light"/>
                <a:cs typeface="Segoe UI Light"/>
                <a:sym typeface="Segoe UI Light"/>
              </a:defRPr>
            </a:lvl2pPr>
            <a:lvl3pPr marL="1188719" indent="-274319">
              <a:buFontTx/>
              <a:defRPr sz="2400">
                <a:latin typeface="Segoe UI Light"/>
                <a:ea typeface="Segoe UI Light"/>
                <a:cs typeface="Segoe UI Light"/>
                <a:sym typeface="Segoe UI Light"/>
              </a:defRPr>
            </a:lvl3pPr>
            <a:lvl4pPr marL="1676400" indent="-304800">
              <a:buFontTx/>
              <a:defRPr sz="2400">
                <a:latin typeface="Segoe UI Light"/>
                <a:ea typeface="Segoe UI Light"/>
                <a:cs typeface="Segoe UI Light"/>
                <a:sym typeface="Segoe UI Light"/>
              </a:defRPr>
            </a:lvl4pPr>
            <a:lvl5pPr marL="2133600" indent="-304800">
              <a:buFontTx/>
              <a:defRPr sz="2400">
                <a:latin typeface="Segoe UI Light"/>
                <a:ea typeface="Segoe UI Light"/>
                <a:cs typeface="Segoe UI Light"/>
                <a:sym typeface="Segoe UI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1386591" y="171546"/>
            <a:ext cx="805409" cy="616257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60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76767" y="5989475"/>
            <a:ext cx="1960035" cy="5334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4572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9144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13716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18288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22860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27432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32004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3657600" algn="r" defTabSz="9137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4"/>
          <p:cNvSpPr txBox="1"/>
          <p:nvPr/>
        </p:nvSpPr>
        <p:spPr>
          <a:xfrm>
            <a:off x="2373871" y="2360409"/>
            <a:ext cx="457913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altLang="zh-CN" dirty="0">
                <a:sym typeface="Segoe UI"/>
              </a:rPr>
              <a:t>Lab5-Challenge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异常机制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97D5AAD-0B03-45AB-988D-1D7156F0B0CD}"/>
              </a:ext>
            </a:extLst>
          </p:cNvPr>
          <p:cNvSpPr txBox="1"/>
          <p:nvPr/>
        </p:nvSpPr>
        <p:spPr>
          <a:xfrm>
            <a:off x="518476" y="6403585"/>
            <a:ext cx="51564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 err="1"/>
              <a:t>src</a:t>
            </a:r>
            <a:r>
              <a:rPr lang="en-US" altLang="zh-CN" dirty="0"/>
              <a:t>\</a:t>
            </a:r>
            <a:r>
              <a:rPr lang="en-US" altLang="zh-CN" dirty="0" err="1"/>
              <a:t>cpus</a:t>
            </a:r>
            <a:r>
              <a:rPr lang="en-US" altLang="zh-CN" dirty="0"/>
              <a:t>\</a:t>
            </a:r>
            <a:r>
              <a:rPr lang="en-US" altLang="zh-CN" dirty="0" err="1"/>
              <a:t>cpu_mips.c</a:t>
            </a:r>
            <a:r>
              <a:rPr lang="en-US" altLang="zh-CN" dirty="0"/>
              <a:t> --- </a:t>
            </a:r>
            <a:r>
              <a:rPr lang="en-US" altLang="zh-CN" dirty="0" err="1"/>
              <a:t>mips_cpu_exception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D367DB-A8AC-4963-86FC-EE61E51B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6" y="1974146"/>
            <a:ext cx="8531662" cy="13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97D5AAD-0B03-45AB-988D-1D7156F0B0CD}"/>
              </a:ext>
            </a:extLst>
          </p:cNvPr>
          <p:cNvSpPr txBox="1"/>
          <p:nvPr/>
        </p:nvSpPr>
        <p:spPr>
          <a:xfrm>
            <a:off x="518476" y="6403585"/>
            <a:ext cx="51564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 err="1"/>
              <a:t>src</a:t>
            </a:r>
            <a:r>
              <a:rPr lang="en-US" altLang="zh-CN" dirty="0"/>
              <a:t>\</a:t>
            </a:r>
            <a:r>
              <a:rPr lang="en-US" altLang="zh-CN" dirty="0" err="1"/>
              <a:t>cpus</a:t>
            </a:r>
            <a:r>
              <a:rPr lang="en-US" altLang="zh-CN" dirty="0"/>
              <a:t>\</a:t>
            </a:r>
            <a:r>
              <a:rPr lang="en-US" altLang="zh-CN" dirty="0" err="1"/>
              <a:t>cpu_mips.c</a:t>
            </a:r>
            <a:r>
              <a:rPr lang="en-US" altLang="zh-CN" dirty="0"/>
              <a:t> --- </a:t>
            </a:r>
            <a:r>
              <a:rPr lang="en-US" altLang="zh-CN" dirty="0" err="1"/>
              <a:t>mips_coproc_new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2FD0F-8653-471F-948D-424BA3DF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6" y="1755555"/>
            <a:ext cx="7577128" cy="24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代码中的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KUc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EB532D3-161E-4652-933F-B7EDED134EBB}"/>
              </a:ext>
            </a:extLst>
          </p:cNvPr>
          <p:cNvSpPr txBox="1"/>
          <p:nvPr/>
        </p:nvSpPr>
        <p:spPr>
          <a:xfrm>
            <a:off x="518476" y="1527142"/>
            <a:ext cx="597855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boot/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start.S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include/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asm</a:t>
            </a: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/cp0regdef.h (CU0 STATUS)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include/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stackframe.h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lib/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env_asm.S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lib/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genex.S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ira Code" panose="020B0809050000020004" pitchFamily="49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242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073CBA-00C9-4AB1-B81D-CAAF3C43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6" y="2043863"/>
            <a:ext cx="7658494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2193F4-5313-4E9E-8EE1-08071B40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6" y="1950286"/>
            <a:ext cx="7340977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3298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Note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45140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注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5F1C45-FE07-451F-AD88-05D7A1E89B6A}"/>
              </a:ext>
            </a:extLst>
          </p:cNvPr>
          <p:cNvSpPr txBox="1"/>
          <p:nvPr/>
        </p:nvSpPr>
        <p:spPr>
          <a:xfrm>
            <a:off x="679269" y="2255520"/>
            <a:ext cx="7219405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由于担心该方法改动后带来其他影响，我其余部分的开发均基于另一种内存保护方法。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Gxemul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相关的改动文件位于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gxemul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-mod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文件夹中，替换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gxemul-0.4.6/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中的文件重新编译即可。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  <a:p>
            <a:pPr marL="0" marR="0" indent="0" algn="l" defTabSz="913764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前文所述方法在分支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lab5-challenge-alter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中存储，此后的开发在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lab5-challenge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分支中进行。</a:t>
            </a:r>
          </a:p>
        </p:txBody>
      </p:sp>
    </p:spTree>
    <p:extLst>
      <p:ext uri="{BB962C8B-B14F-4D97-AF65-F5344CB8AC3E}">
        <p14:creationId xmlns:p14="http://schemas.microsoft.com/office/powerpoint/2010/main" val="256111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600204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1268045"/>
            <a:ext cx="189410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-2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3" y="2037486"/>
            <a:ext cx="6138584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Gxemul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，更改用户态的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b-NO" altLang="zh-CN" sz="2400" dirty="0">
                <a:solidFill>
                  <a:srgbClr val="E45649"/>
                </a:solidFill>
                <a:latin typeface="+mj-lt"/>
              </a:rPr>
              <a:t>e</a:t>
            </a:r>
            <a:r>
              <a:rPr lang="nb-NO" altLang="zh-CN" sz="2400" dirty="0">
                <a:solidFill>
                  <a:srgbClr val="383A42"/>
                </a:solidFill>
                <a:latin typeface="+mj-lt"/>
              </a:rPr>
              <a:t>-&gt;</a:t>
            </a:r>
            <a:r>
              <a:rPr lang="nb-NO" altLang="zh-CN" sz="2400" dirty="0">
                <a:solidFill>
                  <a:srgbClr val="E45649"/>
                </a:solidFill>
                <a:latin typeface="+mj-lt"/>
              </a:rPr>
              <a:t>env_tf</a:t>
            </a:r>
            <a:r>
              <a:rPr lang="nb-NO" altLang="zh-CN" sz="2400" dirty="0">
                <a:solidFill>
                  <a:srgbClr val="383A42"/>
                </a:solidFill>
                <a:latin typeface="+mj-lt"/>
              </a:rPr>
              <a:t>.</a:t>
            </a:r>
            <a:r>
              <a:rPr lang="nb-NO" altLang="zh-CN" sz="2400" dirty="0">
                <a:solidFill>
                  <a:srgbClr val="E45649"/>
                </a:solidFill>
                <a:latin typeface="+mj-lt"/>
              </a:rPr>
              <a:t>cp0_status</a:t>
            </a:r>
            <a:r>
              <a:rPr lang="nb-NO" altLang="zh-CN" sz="2400" dirty="0">
                <a:solidFill>
                  <a:srgbClr val="383A42"/>
                </a:solidFill>
                <a:latin typeface="+mj-lt"/>
              </a:rPr>
              <a:t> </a:t>
            </a:r>
            <a:r>
              <a:rPr lang="nb-NO" altLang="zh-CN" sz="2400" dirty="0">
                <a:solidFill>
                  <a:srgbClr val="A626A4"/>
                </a:solidFill>
                <a:latin typeface="+mj-lt"/>
              </a:rPr>
              <a:t>=</a:t>
            </a:r>
            <a:r>
              <a:rPr lang="nb-NO" altLang="zh-CN" sz="2400" dirty="0">
                <a:solidFill>
                  <a:srgbClr val="383A42"/>
                </a:solidFill>
                <a:latin typeface="+mj-lt"/>
              </a:rPr>
              <a:t> </a:t>
            </a:r>
            <a:r>
              <a:rPr lang="nb-NO" altLang="zh-CN" sz="2400" dirty="0">
                <a:solidFill>
                  <a:srgbClr val="986801"/>
                </a:solidFill>
                <a:latin typeface="+mj-lt"/>
              </a:rPr>
              <a:t>0x1000100C</a:t>
            </a:r>
            <a:r>
              <a:rPr lang="nb-NO" altLang="zh-CN" sz="2400" dirty="0">
                <a:solidFill>
                  <a:srgbClr val="383A42"/>
                </a:solidFill>
                <a:latin typeface="+mj-lt"/>
              </a:rPr>
              <a:t>;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pageout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EE2D53-DDA6-4CF7-A0AE-A6500EE3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3" y="4161142"/>
            <a:ext cx="819827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9EB63D-797F-4A56-9071-1E31818DD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" y="1990350"/>
            <a:ext cx="5780367" cy="44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C367F-F88C-4DB3-AF66-59BE2818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" y="1990350"/>
            <a:ext cx="5035649" cy="44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文本框 1"/>
          <p:cNvSpPr txBox="1"/>
          <p:nvPr/>
        </p:nvSpPr>
        <p:spPr>
          <a:xfrm>
            <a:off x="4294926" y="3280457"/>
            <a:ext cx="360214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4400" b="1"/>
            </a:lvl1pPr>
          </a:lstStyle>
          <a:p>
            <a:r>
              <a:t>PART TWO</a:t>
            </a:r>
          </a:p>
        </p:txBody>
      </p:sp>
      <p:sp>
        <p:nvSpPr>
          <p:cNvPr id="271" name="文本框 2"/>
          <p:cNvSpPr txBox="1"/>
          <p:nvPr/>
        </p:nvSpPr>
        <p:spPr>
          <a:xfrm>
            <a:off x="2540259" y="2487021"/>
            <a:ext cx="7111482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设备保护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&amp;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权限分派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272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4"/>
          <p:cNvSpPr txBox="1"/>
          <p:nvPr/>
        </p:nvSpPr>
        <p:spPr>
          <a:xfrm>
            <a:off x="5147983" y="965935"/>
            <a:ext cx="1896031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6000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  <a:p>
            <a:pPr algn="ctr">
              <a:defRPr sz="2400"/>
            </a:pPr>
            <a:r>
              <a:t>CONTENT</a:t>
            </a:r>
          </a:p>
        </p:txBody>
      </p:sp>
      <p:sp>
        <p:nvSpPr>
          <p:cNvPr id="176" name="文本框 15"/>
          <p:cNvSpPr txBox="1"/>
          <p:nvPr/>
        </p:nvSpPr>
        <p:spPr>
          <a:xfrm>
            <a:off x="726711" y="3799151"/>
            <a:ext cx="1461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ONE</a:t>
            </a:r>
          </a:p>
        </p:txBody>
      </p:sp>
      <p:sp>
        <p:nvSpPr>
          <p:cNvPr id="177" name="文本框 16"/>
          <p:cNvSpPr txBox="1"/>
          <p:nvPr/>
        </p:nvSpPr>
        <p:spPr>
          <a:xfrm>
            <a:off x="2485256" y="3799151"/>
            <a:ext cx="15870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TWO</a:t>
            </a:r>
          </a:p>
        </p:txBody>
      </p:sp>
      <p:sp>
        <p:nvSpPr>
          <p:cNvPr id="178" name="文本框 17"/>
          <p:cNvSpPr txBox="1"/>
          <p:nvPr/>
        </p:nvSpPr>
        <p:spPr>
          <a:xfrm>
            <a:off x="4309062" y="3799151"/>
            <a:ext cx="17121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THREE</a:t>
            </a:r>
          </a:p>
        </p:txBody>
      </p:sp>
      <p:sp>
        <p:nvSpPr>
          <p:cNvPr id="179" name="文本框 18"/>
          <p:cNvSpPr txBox="1"/>
          <p:nvPr/>
        </p:nvSpPr>
        <p:spPr>
          <a:xfrm>
            <a:off x="6343139" y="3799151"/>
            <a:ext cx="14051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FOUR</a:t>
            </a:r>
          </a:p>
        </p:txBody>
      </p:sp>
      <p:sp>
        <p:nvSpPr>
          <p:cNvPr id="180" name="文本框 19"/>
          <p:cNvSpPr txBox="1"/>
          <p:nvPr/>
        </p:nvSpPr>
        <p:spPr>
          <a:xfrm>
            <a:off x="8262732" y="3799151"/>
            <a:ext cx="1214680" cy="734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FIVE</a:t>
            </a:r>
          </a:p>
        </p:txBody>
      </p:sp>
      <p:sp>
        <p:nvSpPr>
          <p:cNvPr id="181" name="文本框 20"/>
          <p:cNvSpPr txBox="1"/>
          <p:nvPr/>
        </p:nvSpPr>
        <p:spPr>
          <a:xfrm>
            <a:off x="10125105" y="3799151"/>
            <a:ext cx="122127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t>PART SIX</a:t>
            </a:r>
          </a:p>
        </p:txBody>
      </p:sp>
      <p:sp>
        <p:nvSpPr>
          <p:cNvPr id="182" name="文本框 21"/>
          <p:cNvSpPr txBox="1"/>
          <p:nvPr/>
        </p:nvSpPr>
        <p:spPr>
          <a:xfrm>
            <a:off x="581412" y="3334395"/>
            <a:ext cx="1751797" cy="59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内存保护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3" name="文本框 22"/>
          <p:cNvSpPr txBox="1"/>
          <p:nvPr/>
        </p:nvSpPr>
        <p:spPr>
          <a:xfrm>
            <a:off x="2380858" y="3334395"/>
            <a:ext cx="1751798" cy="59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设备</a:t>
            </a:r>
            <a:r>
              <a:rPr lang="zh-CN" altLang="en-US" dirty="0"/>
              <a:t>权限</a:t>
            </a:r>
            <a:endParaRPr lang="zh-CN" altLang="en-US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4" name="文本框 23"/>
          <p:cNvSpPr txBox="1"/>
          <p:nvPr/>
        </p:nvSpPr>
        <p:spPr>
          <a:xfrm>
            <a:off x="4284702" y="3334395"/>
            <a:ext cx="175179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altLang="zh-CN" dirty="0" err="1">
                <a:latin typeface="微软雅黑"/>
                <a:ea typeface="微软雅黑"/>
                <a:cs typeface="微软雅黑"/>
                <a:sym typeface="微软雅黑"/>
              </a:rPr>
              <a:t>writef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5" name="文本框 24"/>
          <p:cNvSpPr txBox="1"/>
          <p:nvPr/>
        </p:nvSpPr>
        <p:spPr>
          <a:xfrm>
            <a:off x="6131799" y="3334395"/>
            <a:ext cx="1751797" cy="59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文件写回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6" name="文本框 25"/>
          <p:cNvSpPr txBox="1"/>
          <p:nvPr/>
        </p:nvSpPr>
        <p:spPr>
          <a:xfrm>
            <a:off x="7994173" y="3334395"/>
            <a:ext cx="175179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杂项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7" name="文本框 26"/>
          <p:cNvSpPr txBox="1"/>
          <p:nvPr/>
        </p:nvSpPr>
        <p:spPr>
          <a:xfrm>
            <a:off x="9856547" y="3306694"/>
            <a:ext cx="175179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Q&amp;A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9" name="矩形 29"/>
          <p:cNvSpPr/>
          <p:nvPr/>
        </p:nvSpPr>
        <p:spPr>
          <a:xfrm>
            <a:off x="661823" y="4274436"/>
            <a:ext cx="1638301" cy="11334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矩形 30"/>
          <p:cNvSpPr/>
          <p:nvPr/>
        </p:nvSpPr>
        <p:spPr>
          <a:xfrm>
            <a:off x="2522372" y="4274436"/>
            <a:ext cx="1638301" cy="11334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矩形 31"/>
          <p:cNvSpPr/>
          <p:nvPr/>
        </p:nvSpPr>
        <p:spPr>
          <a:xfrm>
            <a:off x="4382923" y="4274436"/>
            <a:ext cx="1638301" cy="11334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矩形 32"/>
          <p:cNvSpPr/>
          <p:nvPr/>
        </p:nvSpPr>
        <p:spPr>
          <a:xfrm>
            <a:off x="6245297" y="4274436"/>
            <a:ext cx="1638301" cy="11334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矩形 33"/>
          <p:cNvSpPr/>
          <p:nvPr/>
        </p:nvSpPr>
        <p:spPr>
          <a:xfrm>
            <a:off x="8107671" y="4274436"/>
            <a:ext cx="1638301" cy="11334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矩形 34"/>
          <p:cNvSpPr/>
          <p:nvPr/>
        </p:nvSpPr>
        <p:spPr>
          <a:xfrm>
            <a:off x="9970044" y="4274436"/>
            <a:ext cx="1638301" cy="11334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1590017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2257858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2" y="3027299"/>
            <a:ext cx="685502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Env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env_nop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域存储进程的设备访问权限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读写设备时检查相关权限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添加及修改相关函数和系统调用，以便在进程创建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运行时分配权限</a:t>
            </a:r>
          </a:p>
        </p:txBody>
      </p:sp>
    </p:spTree>
    <p:extLst>
      <p:ext uri="{BB962C8B-B14F-4D97-AF65-F5344CB8AC3E}">
        <p14:creationId xmlns:p14="http://schemas.microsoft.com/office/powerpoint/2010/main" val="13776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env_nop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域存放权限信息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88F41FB-E07E-4BCC-AB7D-23C33843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664561"/>
            <a:ext cx="4807670" cy="29211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A7BBC5-7444-495E-A517-A691E24577AB}"/>
              </a:ext>
            </a:extLst>
          </p:cNvPr>
          <p:cNvSpPr txBox="1"/>
          <p:nvPr/>
        </p:nvSpPr>
        <p:spPr>
          <a:xfrm>
            <a:off x="3808429" y="6441535"/>
            <a:ext cx="19983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include\</a:t>
            </a:r>
            <a:r>
              <a:rPr lang="en-US" altLang="zh-CN" dirty="0" err="1"/>
              <a:t>devperm.h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724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读写设备时检查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6351AA1-EB83-4865-A744-352E98AF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653241"/>
            <a:ext cx="8044421" cy="46485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5558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850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5558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FF7958-2C3E-4505-9082-BFB4D4AA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517403"/>
            <a:ext cx="7239786" cy="47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其他修改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2522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lib\</a:t>
            </a:r>
            <a:r>
              <a:rPr lang="en-US" altLang="zh-CN" dirty="0" err="1"/>
              <a:t>env.c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59E4CC-94E3-4BE3-8936-70A969B6F170}"/>
              </a:ext>
            </a:extLst>
          </p:cNvPr>
          <p:cNvSpPr txBox="1"/>
          <p:nvPr/>
        </p:nvSpPr>
        <p:spPr>
          <a:xfrm>
            <a:off x="3695307" y="1989056"/>
            <a:ext cx="5447964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nv_alloc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设置默认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env_nop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env_create_priority_devperm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yscall_env_alloc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默认使用和父进程一样的权限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33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E27586D4-C51C-4CDF-A4D6-C6677173E18C}"/>
              </a:ext>
            </a:extLst>
          </p:cNvPr>
          <p:cNvSpPr txBox="1"/>
          <p:nvPr/>
        </p:nvSpPr>
        <p:spPr>
          <a:xfrm>
            <a:off x="582726" y="553068"/>
            <a:ext cx="111184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Test</a:t>
            </a:r>
            <a:endParaRPr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8515AF6-BCBD-4ABC-8C4A-18EBE5782538}"/>
              </a:ext>
            </a:extLst>
          </p:cNvPr>
          <p:cNvSpPr txBox="1"/>
          <p:nvPr/>
        </p:nvSpPr>
        <p:spPr>
          <a:xfrm>
            <a:off x="582726" y="1220909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测试代码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218BD6-A5CB-420B-A3E9-15FBDBA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45" y="881226"/>
            <a:ext cx="7289066" cy="55713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62090D-40E3-4A7F-ADA0-58777ABC525D}"/>
              </a:ext>
            </a:extLst>
          </p:cNvPr>
          <p:cNvSpPr txBox="1"/>
          <p:nvPr/>
        </p:nvSpPr>
        <p:spPr>
          <a:xfrm>
            <a:off x="433633" y="6344238"/>
            <a:ext cx="9162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fs\</a:t>
            </a:r>
            <a:r>
              <a:rPr lang="en-US" altLang="zh-CN" dirty="0" err="1"/>
              <a:t>serv.c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980854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E27586D4-C51C-4CDF-A4D6-C6677173E18C}"/>
              </a:ext>
            </a:extLst>
          </p:cNvPr>
          <p:cNvSpPr txBox="1"/>
          <p:nvPr/>
        </p:nvSpPr>
        <p:spPr>
          <a:xfrm>
            <a:off x="582726" y="553068"/>
            <a:ext cx="111184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Test</a:t>
            </a:r>
            <a:endParaRPr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8515AF6-BCBD-4ABC-8C4A-18EBE5782538}"/>
              </a:ext>
            </a:extLst>
          </p:cNvPr>
          <p:cNvSpPr txBox="1"/>
          <p:nvPr/>
        </p:nvSpPr>
        <p:spPr>
          <a:xfrm>
            <a:off x="582726" y="1220909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测试代码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2090D-40E3-4A7F-ADA0-58777ABC525D}"/>
              </a:ext>
            </a:extLst>
          </p:cNvPr>
          <p:cNvSpPr txBox="1"/>
          <p:nvPr/>
        </p:nvSpPr>
        <p:spPr>
          <a:xfrm>
            <a:off x="433633" y="6344238"/>
            <a:ext cx="17418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altLang="zh-CN" dirty="0" err="1"/>
              <a:t>user</a:t>
            </a:r>
            <a:r>
              <a:rPr lang="de-DE" altLang="zh-CN" dirty="0"/>
              <a:t>\</a:t>
            </a:r>
            <a:r>
              <a:rPr lang="de-DE" altLang="zh-CN" dirty="0" err="1"/>
              <a:t>clg_sctest.c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6069C7-6F85-4EB7-9B98-93C97BE1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14" y="796386"/>
            <a:ext cx="6995964" cy="57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44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E27586D4-C51C-4CDF-A4D6-C6677173E18C}"/>
              </a:ext>
            </a:extLst>
          </p:cNvPr>
          <p:cNvSpPr txBox="1"/>
          <p:nvPr/>
        </p:nvSpPr>
        <p:spPr>
          <a:xfrm>
            <a:off x="582726" y="553068"/>
            <a:ext cx="111184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Test</a:t>
            </a:r>
            <a:endParaRPr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8515AF6-BCBD-4ABC-8C4A-18EBE5782538}"/>
              </a:ext>
            </a:extLst>
          </p:cNvPr>
          <p:cNvSpPr txBox="1"/>
          <p:nvPr/>
        </p:nvSpPr>
        <p:spPr>
          <a:xfrm>
            <a:off x="582726" y="1220909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测试代码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2090D-40E3-4A7F-ADA0-58777ABC525D}"/>
              </a:ext>
            </a:extLst>
          </p:cNvPr>
          <p:cNvSpPr txBox="1"/>
          <p:nvPr/>
        </p:nvSpPr>
        <p:spPr>
          <a:xfrm>
            <a:off x="433633" y="6344238"/>
            <a:ext cx="17418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altLang="zh-CN" dirty="0" err="1"/>
              <a:t>user</a:t>
            </a:r>
            <a:r>
              <a:rPr lang="de-DE" altLang="zh-CN" dirty="0"/>
              <a:t>\</a:t>
            </a:r>
            <a:r>
              <a:rPr lang="de-DE" altLang="zh-CN" dirty="0" err="1"/>
              <a:t>clg_sctest.c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968C28-0C6E-4FE9-B4E3-342A5E21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39" y="468509"/>
            <a:ext cx="5463213" cy="59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723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EADB10-5503-4AAF-A59F-9150EBDA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6" y="1887107"/>
            <a:ext cx="481354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A64C32-6656-4C2E-A8E1-A2BE35A4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6" y="1883932"/>
            <a:ext cx="4508732" cy="4673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F50406-6AF2-426A-AD92-BF2548C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330" y="270949"/>
            <a:ext cx="4483330" cy="39499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D193B4-0C2F-44F4-BA98-AC53277A2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85"/>
          <a:stretch/>
        </p:blipFill>
        <p:spPr>
          <a:xfrm>
            <a:off x="5400330" y="4220852"/>
            <a:ext cx="4483330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文本框 1"/>
          <p:cNvSpPr txBox="1"/>
          <p:nvPr/>
        </p:nvSpPr>
        <p:spPr>
          <a:xfrm>
            <a:off x="4294926" y="3280457"/>
            <a:ext cx="360214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  <a:defRPr sz="4400" b="1"/>
            </a:pPr>
            <a:r>
              <a:t>PART ONE</a:t>
            </a:r>
          </a:p>
        </p:txBody>
      </p:sp>
      <p:sp>
        <p:nvSpPr>
          <p:cNvPr id="198" name="文本框 2"/>
          <p:cNvSpPr txBox="1"/>
          <p:nvPr/>
        </p:nvSpPr>
        <p:spPr>
          <a:xfrm>
            <a:off x="3936732" y="2417411"/>
            <a:ext cx="4318535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内存保护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99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文本框 1"/>
          <p:cNvSpPr txBox="1"/>
          <p:nvPr/>
        </p:nvSpPr>
        <p:spPr>
          <a:xfrm>
            <a:off x="4294926" y="3280457"/>
            <a:ext cx="3602148" cy="163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08965">
              <a:lnSpc>
                <a:spcPct val="130000"/>
              </a:lnSpc>
              <a:defRPr sz="4400" b="1"/>
            </a:pPr>
            <a:r>
              <a:t>PART THREE</a:t>
            </a:r>
          </a:p>
        </p:txBody>
      </p:sp>
      <p:sp>
        <p:nvSpPr>
          <p:cNvPr id="470" name="文本框 2"/>
          <p:cNvSpPr txBox="1"/>
          <p:nvPr/>
        </p:nvSpPr>
        <p:spPr>
          <a:xfrm>
            <a:off x="3936732" y="2417411"/>
            <a:ext cx="4318535" cy="117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altLang="zh-CN" dirty="0" err="1"/>
              <a:t>w</a:t>
            </a:r>
            <a:r>
              <a:rPr lang="en-US" dirty="0" err="1"/>
              <a:t>ritef</a:t>
            </a:r>
            <a:r>
              <a:rPr lang="zh-CN" altLang="en-US" dirty="0"/>
              <a:t>优化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71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1505171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2173012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2" y="2942453"/>
            <a:ext cx="702470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添加系统调用</a:t>
            </a:r>
            <a:r>
              <a:rPr lang="en-US" altLang="zh-CN" dirty="0" err="1"/>
              <a:t>sys_print_string</a:t>
            </a:r>
            <a:r>
              <a:rPr lang="zh-CN" altLang="en-US" dirty="0"/>
              <a:t>，打印一个字符串，接收一个</a:t>
            </a:r>
            <a:r>
              <a:rPr lang="en-US" altLang="zh-CN" dirty="0"/>
              <a:t>char * </a:t>
            </a:r>
            <a:r>
              <a:rPr lang="zh-CN" altLang="en-US" dirty="0"/>
              <a:t>型变量作为参数。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时，先将数据打印至缓冲区，再调用系统调用完成输出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7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74B7D2-AF2A-43B4-8AD8-477F2483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75" y="803907"/>
            <a:ext cx="6556636" cy="1062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F0D6D9-12EC-489E-9F62-848D50A09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80" y="2043701"/>
            <a:ext cx="6829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7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1505171"/>
            <a:ext cx="524278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Problems &amp; 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2173012"/>
            <a:ext cx="26058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问题及解决方案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2" y="2942453"/>
            <a:ext cx="7024704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可能利用该系统调用访问不该访问的地方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safeprint.h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，设置开启时，会将缓冲区固定映射到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0x0fffe000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的位置，系统调用时内核会在页面末尾添加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'\0'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，以防打印越界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头文件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9838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include\</a:t>
            </a:r>
            <a:r>
              <a:rPr lang="en-US" altLang="zh-CN" dirty="0" err="1"/>
              <a:t>safeprint.h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68A3A-05C5-43B3-9AF0-EA57A09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751689"/>
            <a:ext cx="5178690" cy="29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5558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45A7D9-8A85-48FE-97EE-1D545073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2102175"/>
            <a:ext cx="6110375" cy="2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writef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5558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EC790-D386-4B2A-97BC-E00FA43F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517403"/>
            <a:ext cx="6007409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writef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D94813-C759-4599-AA6A-4E4CD4C078F6}"/>
              </a:ext>
            </a:extLst>
          </p:cNvPr>
          <p:cNvSpPr txBox="1"/>
          <p:nvPr/>
        </p:nvSpPr>
        <p:spPr>
          <a:xfrm>
            <a:off x="3808429" y="6441535"/>
            <a:ext cx="15558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syscall_all.c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CED555-2A7D-4D65-851D-DB7CF2AB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517403"/>
            <a:ext cx="5872899" cy="46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30963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Comparison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对照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6CFE28-88EF-486B-B8FF-03AFECC52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" y="2099097"/>
            <a:ext cx="9777332" cy="35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8D409-6C92-42B1-9103-0D09F5B5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" y="1857523"/>
            <a:ext cx="9463310" cy="47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内存保护现状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8CBEFE5-2771-41FF-A1DD-9C9F9069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46" y="2179320"/>
            <a:ext cx="4846320" cy="24993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90A0B1-B542-4135-A8F4-17A726E6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66" y="2179320"/>
            <a:ext cx="485394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文本框 1"/>
          <p:cNvSpPr txBox="1"/>
          <p:nvPr/>
        </p:nvSpPr>
        <p:spPr>
          <a:xfrm>
            <a:off x="4294926" y="3280457"/>
            <a:ext cx="3602148" cy="163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4400" b="1"/>
            </a:lvl1pPr>
          </a:lstStyle>
          <a:p>
            <a:r>
              <a:t>PART FOUR</a:t>
            </a:r>
          </a:p>
        </p:txBody>
      </p:sp>
      <p:sp>
        <p:nvSpPr>
          <p:cNvPr id="514" name="文本框 2"/>
          <p:cNvSpPr txBox="1"/>
          <p:nvPr/>
        </p:nvSpPr>
        <p:spPr>
          <a:xfrm>
            <a:off x="3936732" y="2417411"/>
            <a:ext cx="4318535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文件写回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15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文件写回现状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C539B3E-DA42-420F-B86D-708F08B7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3712089"/>
            <a:ext cx="5394904" cy="2602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2148FA-E00F-4DAD-89CD-D61C2897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07" y="1459083"/>
            <a:ext cx="7935282" cy="21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901857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1569698"/>
            <a:ext cx="189410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-1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2" y="2339139"/>
            <a:ext cx="702470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file_dirty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C829BE-AE0E-4076-93D5-89B17913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2" y="3336841"/>
            <a:ext cx="7835409" cy="31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F0D6D9-12EC-489E-9F62-848D50A0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80" y="2043701"/>
            <a:ext cx="6829425" cy="4486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C53983-A92B-41D6-BEC1-72827729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81" y="416897"/>
            <a:ext cx="5790493" cy="135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933654-4DEB-4A66-A138-2792ECC2774E}"/>
              </a:ext>
            </a:extLst>
          </p:cNvPr>
          <p:cNvSpPr txBox="1"/>
          <p:nvPr/>
        </p:nvSpPr>
        <p:spPr>
          <a:xfrm>
            <a:off x="3808429" y="6441535"/>
            <a:ext cx="1070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user\</a:t>
            </a:r>
            <a:r>
              <a:rPr lang="en-US" altLang="zh-CN" dirty="0" err="1"/>
              <a:t>file.c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407772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562490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1230331"/>
            <a:ext cx="189410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-2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1" y="1999772"/>
            <a:ext cx="7882543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新增权限位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（不应与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同时存在）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需要标记脏位的页面加上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，清除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，写此页面时会产生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fault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设置操作系统和用户的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pagefault_handler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pagefault_handler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权限位存在时，重映射页面为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PTE_R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文件系统写回时，只写回脏页面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30C49-6C32-4CCB-B5C6-90D4A019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3" y="5050684"/>
            <a:ext cx="9323109" cy="11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fault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处理句柄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8A7BBC5-7444-495E-A517-A691E24577AB}"/>
              </a:ext>
            </a:extLst>
          </p:cNvPr>
          <p:cNvSpPr txBox="1"/>
          <p:nvPr/>
        </p:nvSpPr>
        <p:spPr>
          <a:xfrm>
            <a:off x="3808429" y="6441535"/>
            <a:ext cx="10958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lib\</a:t>
            </a:r>
            <a:r>
              <a:rPr lang="en-US" altLang="zh-CN" dirty="0" err="1"/>
              <a:t>traps.c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7C36A1-3CF5-424B-A987-CA2AA8AE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517404"/>
            <a:ext cx="7409468" cy="45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fault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处理句柄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8A7BBC5-7444-495E-A517-A691E24577AB}"/>
              </a:ext>
            </a:extLst>
          </p:cNvPr>
          <p:cNvSpPr txBox="1"/>
          <p:nvPr/>
        </p:nvSpPr>
        <p:spPr>
          <a:xfrm>
            <a:off x="3808429" y="6441535"/>
            <a:ext cx="24343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user\</a:t>
            </a:r>
            <a:r>
              <a:rPr lang="en-US" altLang="zh-CN" dirty="0" err="1"/>
              <a:t>fork.c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user\</a:t>
            </a:r>
            <a:r>
              <a:rPr lang="en-US" altLang="zh-CN" dirty="0" err="1"/>
              <a:t>libos.c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1A5C40-4B12-4063-B630-F5E58C50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993907"/>
            <a:ext cx="7144772" cy="2446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ACEAD2-1DE7-4A33-8E27-87FDC0D4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07" y="5108583"/>
            <a:ext cx="3943553" cy="5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603315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部分函数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页面时权限位修改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4CF802D-EDE1-41AA-B5DF-7D32E9EE704D}"/>
              </a:ext>
            </a:extLst>
          </p:cNvPr>
          <p:cNvSpPr txBox="1"/>
          <p:nvPr/>
        </p:nvSpPr>
        <p:spPr>
          <a:xfrm>
            <a:off x="3808429" y="1677971"/>
            <a:ext cx="2285239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fs/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fs.c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fs/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serv.c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user/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fd.c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user/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file.c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user/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fsipc.c</a:t>
            </a:r>
            <a:endParaRPr lang="en-US" altLang="zh-CN" sz="20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ira Code" panose="020B0809050000020004" pitchFamily="49" charset="0"/>
                <a:ea typeface="Fira Code" panose="020B0809050000020004" pitchFamily="49" charset="0"/>
              </a:rPr>
              <a:t>user/</a:t>
            </a:r>
            <a:r>
              <a:rPr lang="en-US" altLang="zh-CN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spawn.c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ira Code" panose="020B0809050000020004" pitchFamily="49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105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582726" y="553068"/>
            <a:ext cx="1716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Effects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582726" y="1220909"/>
            <a:ext cx="8104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效果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F523ED-024E-46DC-8018-5EAE6797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6" y="1990350"/>
            <a:ext cx="7573989" cy="40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文本框 1"/>
          <p:cNvSpPr txBox="1"/>
          <p:nvPr/>
        </p:nvSpPr>
        <p:spPr>
          <a:xfrm>
            <a:off x="4294926" y="3280457"/>
            <a:ext cx="360214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4400" b="1"/>
            </a:lvl1pPr>
          </a:lstStyle>
          <a:p>
            <a:r>
              <a:t>PART FIVE</a:t>
            </a:r>
          </a:p>
        </p:txBody>
      </p:sp>
      <p:sp>
        <p:nvSpPr>
          <p:cNvPr id="570" name="文本框 2"/>
          <p:cNvSpPr txBox="1"/>
          <p:nvPr/>
        </p:nvSpPr>
        <p:spPr>
          <a:xfrm>
            <a:off x="3936732" y="2417411"/>
            <a:ext cx="4318535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/>
              <a:t>杂项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71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内存保护现状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32DC8E4-FA6F-4889-9203-75B2E6B0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37" y="1651748"/>
            <a:ext cx="4197383" cy="38770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B8B4C7-277D-47B3-92FD-0A6761DB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1" y="1796714"/>
            <a:ext cx="6327946" cy="32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结束进程时释放所有文件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8A7BBC5-7444-495E-A517-A691E24577AB}"/>
              </a:ext>
            </a:extLst>
          </p:cNvPr>
          <p:cNvSpPr txBox="1"/>
          <p:nvPr/>
        </p:nvSpPr>
        <p:spPr>
          <a:xfrm>
            <a:off x="3808429" y="6441535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user\</a:t>
            </a:r>
            <a:r>
              <a:rPr lang="en-US" altLang="zh-CN" dirty="0" err="1"/>
              <a:t>libos.c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788DC9-C275-4313-970C-9A754D5B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497184"/>
            <a:ext cx="5997086" cy="47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2"/>
          <p:cNvSpPr/>
          <p:nvPr/>
        </p:nvSpPr>
        <p:spPr>
          <a:xfrm>
            <a:off x="1757149" y="157739"/>
            <a:ext cx="130919" cy="11334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3695307" y="556181"/>
            <a:ext cx="51376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终端中允许使用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Backspace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3695307" y="1329178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8A7BBC5-7444-495E-A517-A691E24577AB}"/>
              </a:ext>
            </a:extLst>
          </p:cNvPr>
          <p:cNvSpPr txBox="1"/>
          <p:nvPr/>
        </p:nvSpPr>
        <p:spPr>
          <a:xfrm>
            <a:off x="3808429" y="6441535"/>
            <a:ext cx="15462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user\</a:t>
            </a:r>
            <a:r>
              <a:rPr lang="en-US" altLang="zh-CN" dirty="0" err="1"/>
              <a:t>console.c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61E11-7291-4950-ACA5-59C2BC4B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07" y="1399062"/>
            <a:ext cx="5239932" cy="4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文本框 1"/>
          <p:cNvSpPr txBox="1"/>
          <p:nvPr/>
        </p:nvSpPr>
        <p:spPr>
          <a:xfrm>
            <a:off x="4294926" y="3280457"/>
            <a:ext cx="360214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4400" b="1"/>
            </a:lvl1pPr>
          </a:lstStyle>
          <a:p>
            <a:r>
              <a:t>PART SIX</a:t>
            </a:r>
          </a:p>
        </p:txBody>
      </p:sp>
      <p:sp>
        <p:nvSpPr>
          <p:cNvPr id="694" name="文本框 2"/>
          <p:cNvSpPr txBox="1"/>
          <p:nvPr/>
        </p:nvSpPr>
        <p:spPr>
          <a:xfrm>
            <a:off x="3936732" y="2417411"/>
            <a:ext cx="4318535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08965">
              <a:lnSpc>
                <a:spcPct val="130000"/>
              </a:lnSpc>
              <a:defRPr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>
                <a:latin typeface="微软雅黑"/>
                <a:ea typeface="微软雅黑"/>
                <a:cs typeface="微软雅黑"/>
                <a:sym typeface="微软雅黑"/>
              </a:rPr>
              <a:t>Q&amp;A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695" name="矩形 3"/>
          <p:cNvSpPr/>
          <p:nvPr/>
        </p:nvSpPr>
        <p:spPr>
          <a:xfrm>
            <a:off x="4889816" y="4139689"/>
            <a:ext cx="2412368" cy="113342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矩形 4"/>
          <p:cNvSpPr txBox="1"/>
          <p:nvPr/>
        </p:nvSpPr>
        <p:spPr>
          <a:xfrm>
            <a:off x="1175911" y="2360409"/>
            <a:ext cx="984017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/>
            </a:lvl1pPr>
          </a:lstStyle>
          <a:p>
            <a:r>
              <a:t>THANK YOU FOR WATCHING</a:t>
            </a:r>
          </a:p>
        </p:txBody>
      </p:sp>
      <p:sp>
        <p:nvSpPr>
          <p:cNvPr id="703" name="椭圆 8"/>
          <p:cNvSpPr/>
          <p:nvPr/>
        </p:nvSpPr>
        <p:spPr>
          <a:xfrm>
            <a:off x="2312492" y="60522"/>
            <a:ext cx="307777" cy="30777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内存保护失效原因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432CC81-528A-4F4F-A0DC-E0EC2B1BC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0" y="1286796"/>
            <a:ext cx="6354648" cy="20573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DF14B0-E298-4143-AEFA-04660DEF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0" y="3471456"/>
            <a:ext cx="6157348" cy="29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 4"/>
          <p:cNvSpPr txBox="1"/>
          <p:nvPr/>
        </p:nvSpPr>
        <p:spPr>
          <a:xfrm>
            <a:off x="950373" y="1373199"/>
            <a:ext cx="215379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/>
              <a:t>Solution</a:t>
            </a:r>
            <a:endParaRPr dirty="0"/>
          </a:p>
        </p:txBody>
      </p:sp>
      <p:sp>
        <p:nvSpPr>
          <p:cNvPr id="240" name="矩形 5"/>
          <p:cNvSpPr txBox="1"/>
          <p:nvPr/>
        </p:nvSpPr>
        <p:spPr>
          <a:xfrm>
            <a:off x="950373" y="2041040"/>
            <a:ext cx="189410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Segoe UI"/>
                <a:ea typeface="Segoe UI"/>
                <a:cs typeface="Segoe UI"/>
                <a:sym typeface="Segoe U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解决方案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-1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8D2667-B999-4D5A-AAC6-B58309BDF4A9}"/>
              </a:ext>
            </a:extLst>
          </p:cNvPr>
          <p:cNvSpPr txBox="1"/>
          <p:nvPr/>
        </p:nvSpPr>
        <p:spPr>
          <a:xfrm>
            <a:off x="950373" y="2810481"/>
            <a:ext cx="6138584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更改内核态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用户态判定机制，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时判断为内核态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更改异常机制，进入异常时设置合适的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寄存器值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更改启动时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CP0 Status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位设置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3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内核态判定机制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-Memory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98C617E-E651-40EF-AB99-ADAF50F8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6" y="1507249"/>
            <a:ext cx="4776982" cy="11982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53E748-E8BF-45E5-A3C6-4FA4E6A2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6" y="2850975"/>
            <a:ext cx="11481846" cy="34070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FE7D0D-3A0F-4851-91B5-065266795FE3}"/>
              </a:ext>
            </a:extLst>
          </p:cNvPr>
          <p:cNvSpPr txBox="1"/>
          <p:nvPr/>
        </p:nvSpPr>
        <p:spPr>
          <a:xfrm>
            <a:off x="518476" y="6403585"/>
            <a:ext cx="57541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 err="1"/>
              <a:t>src</a:t>
            </a:r>
            <a:r>
              <a:rPr lang="en-US" altLang="zh-CN" dirty="0"/>
              <a:t>\</a:t>
            </a:r>
            <a:r>
              <a:rPr lang="en-US" altLang="zh-CN" dirty="0" err="1"/>
              <a:t>cpus</a:t>
            </a:r>
            <a:r>
              <a:rPr lang="en-US" altLang="zh-CN" dirty="0"/>
              <a:t>\memory_mips_v2p.c --- TRANSLATE_ADDRESS</a:t>
            </a:r>
          </a:p>
        </p:txBody>
      </p:sp>
    </p:spTree>
    <p:extLst>
      <p:ext uri="{BB962C8B-B14F-4D97-AF65-F5344CB8AC3E}">
        <p14:creationId xmlns:p14="http://schemas.microsoft.com/office/powerpoint/2010/main" val="2407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306EA9-638C-43FA-A8C7-207D0AC3A7DE}"/>
              </a:ext>
            </a:extLst>
          </p:cNvPr>
          <p:cNvSpPr txBox="1"/>
          <p:nvPr/>
        </p:nvSpPr>
        <p:spPr>
          <a:xfrm>
            <a:off x="518476" y="386499"/>
            <a:ext cx="480767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内核态判定机制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-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egoe UI"/>
              </a:rPr>
              <a:t>Instr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egoe UI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191EF8-BD19-43B6-82EE-D1C61FD4A3E4}"/>
              </a:ext>
            </a:extLst>
          </p:cNvPr>
          <p:cNvCxnSpPr>
            <a:cxnSpLocks/>
          </p:cNvCxnSpPr>
          <p:nvPr/>
        </p:nvCxnSpPr>
        <p:spPr>
          <a:xfrm>
            <a:off x="518476" y="1159496"/>
            <a:ext cx="816361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D9FB4E4-E022-465B-8F39-F39C7C49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5" y="1854299"/>
            <a:ext cx="8426405" cy="29533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7D5AAD-0B03-45AB-988D-1D7156F0B0CD}"/>
              </a:ext>
            </a:extLst>
          </p:cNvPr>
          <p:cNvSpPr txBox="1"/>
          <p:nvPr/>
        </p:nvSpPr>
        <p:spPr>
          <a:xfrm>
            <a:off x="518476" y="6403585"/>
            <a:ext cx="5428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 err="1"/>
              <a:t>src</a:t>
            </a:r>
            <a:r>
              <a:rPr lang="en-US" altLang="zh-CN" dirty="0"/>
              <a:t>\</a:t>
            </a:r>
            <a:r>
              <a:rPr lang="en-US" altLang="zh-CN" dirty="0" err="1"/>
              <a:t>cpus</a:t>
            </a:r>
            <a:r>
              <a:rPr lang="en-US" altLang="zh-CN" dirty="0"/>
              <a:t>\</a:t>
            </a:r>
            <a:r>
              <a:rPr lang="en-US" altLang="zh-CN" dirty="0" err="1"/>
              <a:t>cpu_mips_instr.c</a:t>
            </a:r>
            <a:r>
              <a:rPr lang="en-US" altLang="zh-CN" dirty="0"/>
              <a:t> --- cop0_availability_check</a:t>
            </a:r>
          </a:p>
        </p:txBody>
      </p:sp>
    </p:spTree>
    <p:extLst>
      <p:ext uri="{BB962C8B-B14F-4D97-AF65-F5344CB8AC3E}">
        <p14:creationId xmlns:p14="http://schemas.microsoft.com/office/powerpoint/2010/main" val="17240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809</Words>
  <Application>Microsoft Office PowerPoint</Application>
  <PresentationFormat>宽屏</PresentationFormat>
  <Paragraphs>150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微软雅黑</vt:lpstr>
      <vt:lpstr>Arial</vt:lpstr>
      <vt:lpstr>Calibri</vt:lpstr>
      <vt:lpstr>Calibri Light</vt:lpstr>
      <vt:lpstr>Fira Code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VOID Malkuth</cp:lastModifiedBy>
  <cp:revision>31</cp:revision>
  <dcterms:modified xsi:type="dcterms:W3CDTF">2020-08-03T18:40:10Z</dcterms:modified>
</cp:coreProperties>
</file>